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520" r:id="rId2"/>
    <p:sldId id="257" r:id="rId3"/>
    <p:sldId id="259" r:id="rId4"/>
    <p:sldId id="548" r:id="rId5"/>
    <p:sldId id="512" r:id="rId6"/>
    <p:sldId id="306" r:id="rId7"/>
    <p:sldId id="501" r:id="rId8"/>
    <p:sldId id="539" r:id="rId9"/>
    <p:sldId id="522" r:id="rId10"/>
    <p:sldId id="510" r:id="rId11"/>
    <p:sldId id="495" r:id="rId12"/>
    <p:sldId id="518" r:id="rId13"/>
    <p:sldId id="504" r:id="rId14"/>
    <p:sldId id="521" r:id="rId15"/>
    <p:sldId id="517" r:id="rId16"/>
    <p:sldId id="515" r:id="rId17"/>
    <p:sldId id="519" r:id="rId18"/>
    <p:sldId id="496" r:id="rId19"/>
    <p:sldId id="528" r:id="rId20"/>
    <p:sldId id="529" r:id="rId21"/>
    <p:sldId id="530" r:id="rId22"/>
    <p:sldId id="532" r:id="rId23"/>
    <p:sldId id="543" r:id="rId24"/>
    <p:sldId id="392" r:id="rId25"/>
    <p:sldId id="497" r:id="rId26"/>
    <p:sldId id="396" r:id="rId27"/>
    <p:sldId id="490" r:id="rId28"/>
    <p:sldId id="524" r:id="rId29"/>
    <p:sldId id="526" r:id="rId30"/>
    <p:sldId id="527" r:id="rId31"/>
    <p:sldId id="403" r:id="rId32"/>
    <p:sldId id="544" r:id="rId33"/>
    <p:sldId id="486" r:id="rId34"/>
    <p:sldId id="525" r:id="rId35"/>
    <p:sldId id="404" r:id="rId36"/>
    <p:sldId id="432" r:id="rId37"/>
    <p:sldId id="542" r:id="rId38"/>
    <p:sldId id="534" r:id="rId39"/>
    <p:sldId id="535" r:id="rId40"/>
    <p:sldId id="536" r:id="rId41"/>
    <p:sldId id="545" r:id="rId42"/>
    <p:sldId id="537" r:id="rId43"/>
    <p:sldId id="546" r:id="rId44"/>
    <p:sldId id="547" r:id="rId45"/>
    <p:sldId id="541" r:id="rId46"/>
    <p:sldId id="502" r:id="rId47"/>
    <p:sldId id="538" r:id="rId48"/>
    <p:sldId id="540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84003"/>
  </p:normalViewPr>
  <p:slideViewPr>
    <p:cSldViewPr snapToGrid="0">
      <p:cViewPr varScale="1">
        <p:scale>
          <a:sx n="46" d="100"/>
          <a:sy n="4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603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8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ingdutch.ai/nl/posts/why-geitje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ggerganov/llama.cpp%20llama.c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vZJU5Fj3Q?t=153" TargetMode="External"/><Relationship Id="rId2" Type="http://schemas.openxmlformats.org/officeDocument/2006/relationships/hyperlink" Target="https://huggingface.co/BramVanroy/fietje-2b-chat-gguf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hyperlink" Target="https://platform.openai.com/docs/guides/embeddings/what-are-embedding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7.png"/><Relationship Id="rId4" Type="http://schemas.openxmlformats.org/officeDocument/2006/relationships/hyperlink" Target="https://platform.openai.com/docs/guides/embeddings/what-are-embedding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courses/preprocessing-unstructured-data-for-llm-applications" TargetMode="External"/><Relationship Id="rId2" Type="http://schemas.openxmlformats.org/officeDocument/2006/relationships/hyperlink" Target="https://www.deeplearning.ai/short-courses/building-multimodal-search-and-rag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q.com/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5QEDNZlDf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twitter.com/ylecun/status/1789655443377168766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752768" y="1288891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r>
              <a:rPr lang="nl-NL" sz="10700" dirty="0"/>
              <a:t> </a:t>
            </a:r>
            <a:br>
              <a:rPr lang="nl-NL" sz="10700" dirty="0"/>
            </a:br>
            <a:r>
              <a:rPr lang="nl-NL" sz="10700" dirty="0" err="1"/>
              <a:t>meetup</a:t>
            </a:r>
            <a:r>
              <a:rPr lang="nl-NL" sz="10700" dirty="0"/>
              <a:t> 2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strike="sngStrike" dirty="0"/>
              <a:t>15</a:t>
            </a:r>
            <a:r>
              <a:rPr lang="nl-NL" sz="7300" dirty="0"/>
              <a:t> 29 May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 – </a:t>
            </a:r>
            <a:br>
              <a:rPr lang="en-NL" dirty="0"/>
            </a:br>
            <a:r>
              <a:rPr lang="en-NL" dirty="0"/>
              <a:t>use the right size for your laptop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462" y="5533768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4800" dirty="0"/>
              <a:t>For example, Llama2 has 3 sizes: 7B, 13B and 70B model.</a:t>
            </a:r>
          </a:p>
          <a:p>
            <a:pPr lvl="1"/>
            <a:r>
              <a:rPr lang="en-NL" sz="4800" dirty="0"/>
              <a:t>7B means 7 billion parameters which is ± 4 Gigabytes in size.</a:t>
            </a:r>
          </a:p>
          <a:p>
            <a:pPr lvl="1"/>
            <a:endParaRPr lang="en-NL" sz="4800" dirty="0"/>
          </a:p>
          <a:p>
            <a:pPr marL="216000" lvl="1" indent="0">
              <a:buNone/>
            </a:pPr>
            <a:r>
              <a:rPr lang="en-NL" sz="4800" dirty="0"/>
              <a:t>Check your hardware:</a:t>
            </a:r>
          </a:p>
          <a:p>
            <a:pPr lvl="1"/>
            <a:r>
              <a:rPr lang="en-GB" sz="4800" dirty="0"/>
              <a:t>7b models need ± 8GB of RAM</a:t>
            </a:r>
          </a:p>
          <a:p>
            <a:pPr lvl="1"/>
            <a:r>
              <a:rPr lang="en-GB" sz="4800" dirty="0"/>
              <a:t>13b models need ± 16GB of RAM</a:t>
            </a:r>
          </a:p>
          <a:p>
            <a:pPr lvl="1"/>
            <a:r>
              <a:rPr lang="en-GB" sz="4800" dirty="0"/>
              <a:t>70b models need ±  64GB of RAM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Evaluate the performance of your model with:</a:t>
            </a:r>
          </a:p>
          <a:p>
            <a:pPr marL="216000" lvl="1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lvl="1"/>
            <a:endParaRPr lang="en-NL" sz="5400" dirty="0"/>
          </a:p>
          <a:p>
            <a:pPr marL="0" indent="0">
              <a:buNone/>
            </a:pPr>
            <a:endParaRPr lang="en-NL" sz="5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139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78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70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Huggingface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56035" y="56765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meetup 2  </a:t>
            </a:r>
            <a:r>
              <a:rPr lang="en-GB" sz="6600" dirty="0"/>
              <a:t>15 May  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7"/>
            <a:ext cx="21276735" cy="84186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part </a:t>
            </a:r>
            <a:r>
              <a:rPr lang="en-GB" sz="4800" dirty="0"/>
              <a:t>- together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Bring your own model from Huggingface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part </a:t>
            </a:r>
            <a:r>
              <a:rPr lang="en-GB" sz="4800" dirty="0"/>
              <a:t>– split group</a:t>
            </a: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Beginnners / newcomers: Run Notebooks from meetup 1.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Experienced: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	- Vision Language Models like LLaVa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	- “Chat with your document” – aka RAG </a:t>
            </a:r>
          </a:p>
          <a:p>
            <a:pPr marL="103680" lvl="2" indent="0" defTabSz="566927">
              <a:buNone/>
              <a:defRPr sz="3968"/>
            </a:pPr>
            <a:endParaRPr lang="en-NL" sz="36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Huggingface also has</a:t>
            </a:r>
          </a:p>
          <a:p>
            <a:r>
              <a:rPr lang="en-NL" dirty="0"/>
              <a:t>Python packages like transformers, pipelines</a:t>
            </a:r>
          </a:p>
          <a:p>
            <a:r>
              <a:rPr lang="en-NL" dirty="0"/>
              <a:t>Courses </a:t>
            </a:r>
          </a:p>
          <a:p>
            <a:r>
              <a:rPr lang="en-NL" dirty="0"/>
              <a:t>Spaces</a:t>
            </a:r>
          </a:p>
          <a:p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C878-028E-47B8-0259-20C1763B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try this with some Dutch models.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6216F-C8B5-AAE6-6589-14ABD2BC7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You might want to learn dutch or chat in Dutch, then use a Dutch model.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Two models have been developed for Dutch</a:t>
            </a:r>
          </a:p>
          <a:p>
            <a:r>
              <a:rPr lang="en-NL" dirty="0"/>
              <a:t>GEITje</a:t>
            </a:r>
          </a:p>
          <a:p>
            <a:r>
              <a:rPr lang="en-NL" dirty="0"/>
              <a:t>Fietje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More: </a:t>
            </a:r>
            <a:r>
              <a:rPr lang="en-GB" dirty="0">
                <a:hlinkClick r:id="rId2"/>
              </a:rPr>
              <a:t>https://goingdutch.ai/nl/posts/why-geitje/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A536AB-5BAA-123E-1BBF-3830169BD7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2BC82240-8EBE-4A6E-0436-C10358AFB5E0}"/>
              </a:ext>
            </a:extLst>
          </p:cNvPr>
          <p:cNvSpPr/>
          <p:nvPr/>
        </p:nvSpPr>
        <p:spPr>
          <a:xfrm rot="17935585">
            <a:off x="12784530" y="9504215"/>
            <a:ext cx="1274618" cy="2105891"/>
          </a:xfrm>
          <a:prstGeom prst="upArrow">
            <a:avLst>
              <a:gd name="adj1" fmla="val 30220"/>
              <a:gd name="adj2" fmla="val 98168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38491-3D60-235C-4BCE-7284FA2D8568}"/>
              </a:ext>
            </a:extLst>
          </p:cNvPr>
          <p:cNvSpPr txBox="1"/>
          <p:nvPr/>
        </p:nvSpPr>
        <p:spPr>
          <a:xfrm>
            <a:off x="14935200" y="10726877"/>
            <a:ext cx="6761018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.gguf file format indicates it’s a </a:t>
            </a: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quantized version 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 a model</a:t>
            </a:r>
          </a:p>
        </p:txBody>
      </p:sp>
    </p:spTree>
    <p:extLst>
      <p:ext uri="{BB962C8B-B14F-4D97-AF65-F5344CB8AC3E}">
        <p14:creationId xmlns:p14="http://schemas.microsoft.com/office/powerpoint/2010/main" val="170348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14695054" cy="2955619"/>
          </a:xfrm>
        </p:spPr>
        <p:txBody>
          <a:bodyPr/>
          <a:lstStyle/>
          <a:p>
            <a:r>
              <a:rPr lang="en-NL" dirty="0"/>
              <a:t>Make models smaller with ‘quantization’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508" y="6123710"/>
            <a:ext cx="21276735" cy="4682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4000" dirty="0"/>
              <a:t>Quantization is a reduction in precision, like in the image of president Obama.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E93B-7AEA-F68F-9030-FAE6A00F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199" y="1154344"/>
            <a:ext cx="6797201" cy="470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09" y="10351949"/>
            <a:ext cx="9206346" cy="1881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87" y="9889453"/>
            <a:ext cx="4514213" cy="2829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67C15-6368-807D-8CA2-7AF95A3715E4}"/>
              </a:ext>
            </a:extLst>
          </p:cNvPr>
          <p:cNvSpPr txBox="1"/>
          <p:nvPr/>
        </p:nvSpPr>
        <p:spPr>
          <a:xfrm>
            <a:off x="914400" y="12909524"/>
            <a:ext cx="1436716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https://github.com/ggerganov/llama.cpp</a:t>
            </a:r>
            <a:r>
              <a:rPr lang="en-GB" b="0" dirty="0"/>
              <a:t>   </a:t>
            </a:r>
            <a:r>
              <a:rPr lang="en-GB" b="0" dirty="0" err="1"/>
              <a:t>llama.cpp</a:t>
            </a:r>
            <a:r>
              <a:rPr lang="en-GB" b="0" dirty="0"/>
              <a:t> project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092A-21B9-0BE0-F69C-5450B626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265621"/>
            <a:ext cx="21292728" cy="2955619"/>
          </a:xfrm>
        </p:spPr>
        <p:txBody>
          <a:bodyPr/>
          <a:lstStyle/>
          <a:p>
            <a:r>
              <a:rPr lang="en-NL" dirty="0"/>
              <a:t>Exercise: install model from 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67F-1FAC-B179-9101-BBB45E859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2" y="4273933"/>
            <a:ext cx="21276735" cy="7665800"/>
          </a:xfrm>
        </p:spPr>
        <p:txBody>
          <a:bodyPr>
            <a:normAutofit fontScale="77500" lnSpcReduction="20000"/>
          </a:bodyPr>
          <a:lstStyle/>
          <a:p>
            <a:r>
              <a:rPr lang="en-GB" sz="4800" dirty="0"/>
              <a:t>Go to </a:t>
            </a:r>
            <a:r>
              <a:rPr lang="en-GB" sz="4800" dirty="0" err="1"/>
              <a:t>huggingface</a:t>
            </a:r>
            <a:r>
              <a:rPr lang="en-GB" sz="4800" dirty="0"/>
              <a:t> hub/models</a:t>
            </a:r>
          </a:p>
          <a:p>
            <a:r>
              <a:rPr lang="en-GB" sz="4800" dirty="0"/>
              <a:t>Filter on ‘GGUF’ and language</a:t>
            </a:r>
          </a:p>
          <a:p>
            <a:r>
              <a:rPr lang="en-GB" sz="4800" dirty="0"/>
              <a:t>D</a:t>
            </a:r>
            <a:r>
              <a:rPr lang="en-NL" sz="4800" dirty="0"/>
              <a:t>ownload a model from huggingface that you would like.</a:t>
            </a:r>
          </a:p>
          <a:p>
            <a:endParaRPr lang="en-NL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en-NL" sz="4800" dirty="0"/>
              <a:t>you can run </a:t>
            </a:r>
            <a:r>
              <a:rPr lang="en-GB" sz="4800" dirty="0"/>
              <a:t>it directly in </a:t>
            </a:r>
            <a:r>
              <a:rPr lang="en-GB" sz="4800" dirty="0" err="1"/>
              <a:t>ollama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pPr marL="0" indent="0">
              <a:buNone/>
            </a:pPr>
            <a:endParaRPr lang="en-GB" sz="48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nl-NL" sz="4800" dirty="0" err="1"/>
              <a:t>it</a:t>
            </a:r>
            <a:r>
              <a:rPr lang="nl-NL" sz="4800" dirty="0"/>
              <a:t> links right back 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ollama.com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https://huggingface.co/BramVanroy/fietje-2b-chat-gguf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</a:t>
            </a:r>
            <a:r>
              <a:rPr lang="en-GB" sz="4800" dirty="0"/>
              <a:t>: download the </a:t>
            </a:r>
            <a:r>
              <a:rPr lang="en-GB" sz="4800" dirty="0" err="1"/>
              <a:t>gguf</a:t>
            </a:r>
            <a:r>
              <a:rPr lang="en-GB" sz="4800" dirty="0"/>
              <a:t> manually, create a </a:t>
            </a:r>
            <a:r>
              <a:rPr lang="en-GB" sz="4800" dirty="0" err="1"/>
              <a:t>modelfile</a:t>
            </a:r>
            <a:r>
              <a:rPr lang="en-GB" sz="4800" dirty="0"/>
              <a:t>, run the model. See </a:t>
            </a:r>
            <a:r>
              <a:rPr lang="en-GB" sz="4800" dirty="0">
                <a:hlinkClick r:id="rId3"/>
              </a:rPr>
              <a:t>https://youtu.be/fnvZJU5Fj3Q?t=153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dirty="0"/>
              <a:t>Exercise: Use your python code with this new model.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A4AE86-E30B-C26F-78B9-EBAFFB362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6400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 with LLaVA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r>
              <a:rPr lang="nl-NL" dirty="0" err="1"/>
              <a:t>coming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5D3C-07E9-2DF6-D720-031E6794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find the relationship?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4C4A7-CB60-0F75-AAE8-873E8D63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3144" y="6992360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Paris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81928B-35C8-91E5-6B19-3014F3E2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Eiffeltoren">
            <a:extLst>
              <a:ext uri="{FF2B5EF4-FFF2-40B4-BE49-F238E27FC236}">
                <a16:creationId xmlns:a16="http://schemas.microsoft.com/office/drawing/2014/main" id="{694D0DC3-79D7-C8C7-CA15-58525316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316" y="5850199"/>
            <a:ext cx="2077027" cy="38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BA1D422-8B1C-092B-AB36-9F33975F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0" y="9995542"/>
            <a:ext cx="4355666" cy="29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0B2DC7-20BA-1D1C-64FB-C8725E546FF7}"/>
              </a:ext>
            </a:extLst>
          </p:cNvPr>
          <p:cNvSpPr txBox="1">
            <a:spLocks/>
          </p:cNvSpPr>
          <p:nvPr/>
        </p:nvSpPr>
        <p:spPr>
          <a:xfrm>
            <a:off x="10592234" y="10639504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Amsterdam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2331CD-5424-C0FD-7ECB-5E5DE642B643}"/>
              </a:ext>
            </a:extLst>
          </p:cNvPr>
          <p:cNvSpPr txBox="1">
            <a:spLocks/>
          </p:cNvSpPr>
          <p:nvPr/>
        </p:nvSpPr>
        <p:spPr>
          <a:xfrm>
            <a:off x="6328798" y="6693553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New York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861A0D2-B3EB-FB63-1B1C-AC68221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73" y="5850199"/>
            <a:ext cx="3874657" cy="29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108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73B9-4756-4184-A08B-4E8D5670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3520402" cy="2955619"/>
          </a:xfrm>
        </p:spPr>
        <p:txBody>
          <a:bodyPr/>
          <a:lstStyle/>
          <a:p>
            <a:r>
              <a:rPr lang="en-NL" dirty="0"/>
              <a:t>How can computers find this relationship?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E568E-DB5F-8D5E-6048-C5EF889C9B1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A9ED18-687A-0A89-9B78-0E66984CCC9A}"/>
              </a:ext>
            </a:extLst>
          </p:cNvPr>
          <p:cNvSpPr txBox="1">
            <a:spLocks/>
          </p:cNvSpPr>
          <p:nvPr/>
        </p:nvSpPr>
        <p:spPr>
          <a:xfrm>
            <a:off x="6078859" y="6858001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6" name="Picture 2" descr="Eiffeltoren">
            <a:extLst>
              <a:ext uri="{FF2B5EF4-FFF2-40B4-BE49-F238E27FC236}">
                <a16:creationId xmlns:a16="http://schemas.microsoft.com/office/drawing/2014/main" id="{37FEE874-D7AA-CDC8-F8CF-D504BD35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01" y="4646773"/>
            <a:ext cx="2915156" cy="5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25A1D-C36C-B813-A552-630A25492B45}"/>
              </a:ext>
            </a:extLst>
          </p:cNvPr>
          <p:cNvSpPr txBox="1"/>
          <p:nvPr/>
        </p:nvSpPr>
        <p:spPr>
          <a:xfrm>
            <a:off x="1946987" y="10823552"/>
            <a:ext cx="19790228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dirty="0"/>
              <a:t>‘vector embeddings’ 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F3F5F-AA06-4E85-7316-E75E6FA2B4CE}"/>
              </a:ext>
            </a:extLst>
          </p:cNvPr>
          <p:cNvSpPr txBox="1"/>
          <p:nvPr/>
        </p:nvSpPr>
        <p:spPr>
          <a:xfrm>
            <a:off x="1223239" y="12656059"/>
            <a:ext cx="174605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www.geeksforgeeks.org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/what-are-embeddings-in-machine-learning/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346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15 May =&gt; 29 May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Bring your own model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Vision-Language Models  (VLM’s)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 (aka RAG)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Speech to text &amp; Text to speech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Quantization (‘shrinking your model’)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86C25-EF8D-1600-45E4-75B063DFCCC6}"/>
              </a:ext>
            </a:extLst>
          </p:cNvPr>
          <p:cNvSpPr/>
          <p:nvPr/>
        </p:nvSpPr>
        <p:spPr>
          <a:xfrm>
            <a:off x="13696173" y="2678725"/>
            <a:ext cx="1008160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First Wednesday of the month</a:t>
            </a:r>
          </a:p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June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It Yourself Together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 OBA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912" y="1375724"/>
            <a:ext cx="21852022" cy="1914117"/>
          </a:xfrm>
        </p:spPr>
        <p:txBody>
          <a:bodyPr>
            <a:normAutofit fontScale="90000"/>
          </a:bodyPr>
          <a:lstStyle/>
          <a:p>
            <a:r>
              <a:rPr lang="en-NL" dirty="0"/>
              <a:t>We use an ‘embedding model’ and compare the vectors. Vectors capture the meaning.</a:t>
            </a:r>
            <a:endParaRPr lang="en-NL" sz="3100" dirty="0"/>
          </a:p>
        </p:txBody>
      </p:sp>
      <p:pic>
        <p:nvPicPr>
          <p:cNvPr id="9" name="Picture 2" descr="Eiffeltoren">
            <a:extLst>
              <a:ext uri="{FF2B5EF4-FFF2-40B4-BE49-F238E27FC236}">
                <a16:creationId xmlns:a16="http://schemas.microsoft.com/office/drawing/2014/main" id="{7FE24915-EF41-ACB5-613C-666B427F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83" y="6414049"/>
            <a:ext cx="1905617" cy="35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fbeelding">
            <a:extLst>
              <a:ext uri="{FF2B5EF4-FFF2-40B4-BE49-F238E27FC236}">
                <a16:creationId xmlns:a16="http://schemas.microsoft.com/office/drawing/2014/main" id="{F7743C83-5516-555E-2EAA-18D73A2A6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8354262" y="7469963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6459A9-6AA8-0F34-79BE-C4243695D20F}"/>
              </a:ext>
            </a:extLst>
          </p:cNvPr>
          <p:cNvSpPr/>
          <p:nvPr/>
        </p:nvSpPr>
        <p:spPr>
          <a:xfrm flipV="1">
            <a:off x="6273410" y="8203592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A3CE20-BA57-EB4F-7658-62AFA0A4C721}"/>
              </a:ext>
            </a:extLst>
          </p:cNvPr>
          <p:cNvSpPr/>
          <p:nvPr/>
        </p:nvSpPr>
        <p:spPr>
          <a:xfrm flipV="1">
            <a:off x="10798364" y="8217037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A71F26-DCFC-F393-E30B-7E4037BDF35B}"/>
              </a:ext>
            </a:extLst>
          </p:cNvPr>
          <p:cNvSpPr/>
          <p:nvPr/>
        </p:nvSpPr>
        <p:spPr>
          <a:xfrm>
            <a:off x="12650923" y="7913300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[0.5, 0.3, …, 0.7]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1D6B35-7D10-F313-22EE-CBF5F5B0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063" y="11113049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19" name="Picture 2" descr="Afbeelding">
            <a:extLst>
              <a:ext uri="{FF2B5EF4-FFF2-40B4-BE49-F238E27FC236}">
                <a16:creationId xmlns:a16="http://schemas.microsoft.com/office/drawing/2014/main" id="{DC889BB4-B28E-6DC2-4779-9C47A2DD4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 rot="10800000">
            <a:off x="8333941" y="10848890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BDBC367-0A2F-A7AA-7972-0F75E487BD40}"/>
              </a:ext>
            </a:extLst>
          </p:cNvPr>
          <p:cNvSpPr/>
          <p:nvPr/>
        </p:nvSpPr>
        <p:spPr>
          <a:xfrm flipV="1">
            <a:off x="6251454" y="1160091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BB183A4-786D-51D7-0DCC-817FB535D919}"/>
              </a:ext>
            </a:extLst>
          </p:cNvPr>
          <p:cNvSpPr/>
          <p:nvPr/>
        </p:nvSpPr>
        <p:spPr>
          <a:xfrm flipV="1">
            <a:off x="10649408" y="1163975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D13167-3EAD-D608-E7E8-13C287EA91B2}"/>
              </a:ext>
            </a:extLst>
          </p:cNvPr>
          <p:cNvSpPr/>
          <p:nvPr/>
        </p:nvSpPr>
        <p:spPr>
          <a:xfrm>
            <a:off x="12727419" y="11278879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[0.4, 0.3, …, 0.6]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445813D-692C-50FF-1AAE-C858B94D2F44}"/>
              </a:ext>
            </a:extLst>
          </p:cNvPr>
          <p:cNvSpPr/>
          <p:nvPr/>
        </p:nvSpPr>
        <p:spPr>
          <a:xfrm>
            <a:off x="17744132" y="8267838"/>
            <a:ext cx="721667" cy="346962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541E1-C02E-8464-EB36-144EFA654517}"/>
              </a:ext>
            </a:extLst>
          </p:cNvPr>
          <p:cNvSpPr txBox="1"/>
          <p:nvPr/>
        </p:nvSpPr>
        <p:spPr>
          <a:xfrm>
            <a:off x="18465799" y="9684296"/>
            <a:ext cx="37846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Compare vectors</a:t>
            </a:r>
          </a:p>
        </p:txBody>
      </p:sp>
    </p:spTree>
    <p:extLst>
      <p:ext uri="{BB962C8B-B14F-4D97-AF65-F5344CB8AC3E}">
        <p14:creationId xmlns:p14="http://schemas.microsoft.com/office/powerpoint/2010/main" val="383101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  <p:bldP spid="20" grpId="0" animBg="1"/>
      <p:bldP spid="21" grpId="0" animBg="1"/>
      <p:bldP spid="22" grpId="0" animBg="1"/>
      <p:bldP spid="26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1747019" cy="2955619"/>
          </a:xfrm>
        </p:spPr>
        <p:txBody>
          <a:bodyPr>
            <a:normAutofit fontScale="90000"/>
          </a:bodyPr>
          <a:lstStyle/>
          <a:p>
            <a:r>
              <a:rPr lang="en-NL" sz="8000" dirty="0"/>
              <a:t>The ‘embeddings model’ we use is OpenAI CLIP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303" y="4131358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sz="8000" dirty="0"/>
              <a:t>We will use OpenAI’s CLIP with text-image pairs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6934" y="5609168"/>
            <a:ext cx="13049393" cy="6434668"/>
          </a:xfrm>
        </p:spPr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FF9BE-1DED-CC59-FCE1-F3E9091D0D64}"/>
              </a:ext>
            </a:extLst>
          </p:cNvPr>
          <p:cNvGrpSpPr/>
          <p:nvPr/>
        </p:nvGrpSpPr>
        <p:grpSpPr>
          <a:xfrm>
            <a:off x="1190170" y="4496384"/>
            <a:ext cx="5596630" cy="9219616"/>
            <a:chOff x="14956970" y="4131358"/>
            <a:chExt cx="5596630" cy="9219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14FA4E-BC25-6F03-DA8F-B7D921DE1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734"/>
            <a:stretch/>
          </p:blipFill>
          <p:spPr>
            <a:xfrm>
              <a:off x="17179635" y="4131358"/>
              <a:ext cx="3373965" cy="92196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66F8FB-D6E0-36F8-1318-7E4F608FC08A}"/>
                </a:ext>
              </a:extLst>
            </p:cNvPr>
            <p:cNvSpPr txBox="1"/>
            <p:nvPr/>
          </p:nvSpPr>
          <p:spPr>
            <a:xfrm>
              <a:off x="14956970" y="5091238"/>
              <a:ext cx="2516577" cy="162159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he Eiffeltower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is in Paris</a:t>
              </a:r>
            </a:p>
          </p:txBody>
        </p:sp>
        <p:pic>
          <p:nvPicPr>
            <p:cNvPr id="7" name="Picture 2" descr="Eiffeltoren">
              <a:extLst>
                <a:ext uri="{FF2B5EF4-FFF2-40B4-BE49-F238E27FC236}">
                  <a16:creationId xmlns:a16="http://schemas.microsoft.com/office/drawing/2014/main" id="{9CF013AC-7295-D871-074D-800F058EA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5719" y="8717531"/>
              <a:ext cx="1905617" cy="352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5220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Texts and images in vector space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-127000" y="12053588"/>
            <a:ext cx="207518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Words and images with same meaning are close in vector space.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8C1E-72FB-4F61-D8B5-B448F99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GenAI model vs embedding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3C5220-DD62-1AA0-C1E1-DDF70ACB53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fbeelding">
            <a:extLst>
              <a:ext uri="{FF2B5EF4-FFF2-40B4-BE49-F238E27FC236}">
                <a16:creationId xmlns:a16="http://schemas.microsoft.com/office/drawing/2014/main" id="{8489F769-0332-51CD-184A-D3989C2A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4" y="4792740"/>
            <a:ext cx="74676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27F3B-49B4-9859-E29B-B78052D714DE}"/>
              </a:ext>
            </a:extLst>
          </p:cNvPr>
          <p:cNvSpPr txBox="1"/>
          <p:nvPr/>
        </p:nvSpPr>
        <p:spPr>
          <a:xfrm>
            <a:off x="863599" y="12573000"/>
            <a:ext cx="6092372" cy="653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141D-4E7E-7CDC-2B2C-1D5A770A2ABA}"/>
              </a:ext>
            </a:extLst>
          </p:cNvPr>
          <p:cNvSpPr txBox="1"/>
          <p:nvPr/>
        </p:nvSpPr>
        <p:spPr>
          <a:xfrm>
            <a:off x="-1540771" y="12907787"/>
            <a:ext cx="2209437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platform.openai.com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/docs/guides/embeddings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367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552996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endoderCLIP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247325"/>
            <a:ext cx="2828253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CLIP: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8012199" y="7413762"/>
            <a:ext cx="2370476" cy="833563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776589"/>
            <a:ext cx="2370476" cy="85996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632223" y="3853931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Combines CLIP with a 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B5EE0-B2ED-8A5B-819F-F1C869629FE6}"/>
              </a:ext>
            </a:extLst>
          </p:cNvPr>
          <p:cNvSpPr txBox="1"/>
          <p:nvPr/>
        </p:nvSpPr>
        <p:spPr>
          <a:xfrm>
            <a:off x="3164456" y="12546897"/>
            <a:ext cx="144364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b="0" dirty="0"/>
              <a:t>This is also called a ‘neck &amp; head architecture’. 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E2D1-9471-4268-66FE-85C6D020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8BBE-CAF1-F5AC-6451-01659C3DD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/>
              <a:t>Use LLAVA :</a:t>
            </a:r>
          </a:p>
          <a:p>
            <a:pPr marL="0" indent="0">
              <a:lnSpc>
                <a:spcPct val="124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ollama_llava_challenges.ipynb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4000"/>
              </a:lnSpc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Self driving car.ipynb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Learn more about CLIP with the following notebooks (CLIP is not in Ollama)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Find_similar_images_using_CLIP.ipynb</a:t>
            </a: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Interacting_with_CLIP.ipynb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E50D17-B7FE-3215-55F5-765A4A30ED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304631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Chat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document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76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3297-78E6-B775-E9FA-D503D0EA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Retrieval Augmented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9D1DB-1224-AC96-C7D3-5AC18C18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3600" dirty="0"/>
              <a:t>Generate an augmented (=improved) answer from an LLM based on information retrieved from your document.</a:t>
            </a:r>
          </a:p>
          <a:p>
            <a:endParaRPr lang="en-NL" sz="3600" dirty="0"/>
          </a:p>
          <a:p>
            <a:pPr marL="0" indent="0">
              <a:buNone/>
            </a:pPr>
            <a:r>
              <a:rPr lang="en-NL" sz="3600" dirty="0"/>
              <a:t>Used for tasks as  question – answering and summarizing</a:t>
            </a:r>
          </a:p>
          <a:p>
            <a:pPr marL="216000" lvl="1" indent="0">
              <a:buNone/>
            </a:pPr>
            <a:endParaRPr lang="en-NL" sz="3600" dirty="0"/>
          </a:p>
          <a:p>
            <a:pPr marL="216000" lvl="1" indent="0">
              <a:buNone/>
            </a:pPr>
            <a:r>
              <a:rPr lang="en-NL" sz="3600" dirty="0"/>
              <a:t>Most common python packages are Langchain and Llama_index – we will use simply numpy and torch</a:t>
            </a:r>
          </a:p>
          <a:p>
            <a:pPr marL="216000" lvl="1" indent="0">
              <a:buNone/>
            </a:pPr>
            <a:endParaRPr lang="en-NL" sz="3600" dirty="0"/>
          </a:p>
          <a:p>
            <a:pPr marL="0" indent="0">
              <a:buNone/>
            </a:pPr>
            <a:r>
              <a:rPr lang="en-NL" dirty="0"/>
              <a:t>We will just cover the basics, there is much more to it!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FB8BD-C614-0663-B6F7-902ACF02503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5779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98435"/>
              </p:ext>
            </p:extLst>
          </p:nvPr>
        </p:nvGraphicFramePr>
        <p:xfrm>
          <a:off x="1667163" y="5609168"/>
          <a:ext cx="15056037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201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3422836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i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webapp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pPr marL="0" marR="0" lvl="0" indent="0" algn="l" defTabSz="1714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0837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0086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1B8A348-2F61-AABE-E3A1-59C653653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895B78-2339-31E7-2FFD-5B4ABCC31CC0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517768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768857F-B891-7057-4BBF-68652FC2538F}"/>
              </a:ext>
            </a:extLst>
          </p:cNvPr>
          <p:cNvSpPr txBox="1">
            <a:spLocks/>
          </p:cNvSpPr>
          <p:nvPr/>
        </p:nvSpPr>
        <p:spPr>
          <a:xfrm>
            <a:off x="883401" y="675049"/>
            <a:ext cx="21292725" cy="184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/>
              <a:t>Flow</a:t>
            </a:r>
            <a:endParaRPr lang="en-NL" dirty="0"/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93BC05F1-738A-752B-7D67-76F98D468A0F}"/>
              </a:ext>
            </a:extLst>
          </p:cNvPr>
          <p:cNvSpPr/>
          <p:nvPr/>
        </p:nvSpPr>
        <p:spPr>
          <a:xfrm>
            <a:off x="2285447" y="4314603"/>
            <a:ext cx="2528355" cy="1831275"/>
          </a:xfrm>
          <a:prstGeom prst="flowChartDocumen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7200" dirty="0"/>
              <a:t>Doc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6F6FE-0E1D-B2F5-27B4-1125F30FE742}"/>
              </a:ext>
            </a:extLst>
          </p:cNvPr>
          <p:cNvSpPr/>
          <p:nvPr/>
        </p:nvSpPr>
        <p:spPr>
          <a:xfrm>
            <a:off x="6066680" y="4435209"/>
            <a:ext cx="3359941" cy="162658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Split txt into chunks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D4AA42-1A58-1258-6A90-4F7401E1DCFE}"/>
              </a:ext>
            </a:extLst>
          </p:cNvPr>
          <p:cNvSpPr/>
          <p:nvPr/>
        </p:nvSpPr>
        <p:spPr>
          <a:xfrm>
            <a:off x="14716245" y="7703013"/>
            <a:ext cx="250575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Similarity search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42B19A-927D-B1F3-1E30-625E4BC719D6}"/>
              </a:ext>
            </a:extLst>
          </p:cNvPr>
          <p:cNvSpPr/>
          <p:nvPr/>
        </p:nvSpPr>
        <p:spPr>
          <a:xfrm>
            <a:off x="6117607" y="7810355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733" dirty="0"/>
              <a:t>Q</a:t>
            </a:r>
            <a:r>
              <a:rPr lang="en-NL" sz="3733" dirty="0"/>
              <a:t>uestion prompt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C43F16-0449-1EE5-9CFD-FAB4F86A933C}"/>
              </a:ext>
            </a:extLst>
          </p:cNvPr>
          <p:cNvSpPr/>
          <p:nvPr/>
        </p:nvSpPr>
        <p:spPr>
          <a:xfrm>
            <a:off x="10183412" y="4457680"/>
            <a:ext cx="3158948" cy="1496933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225688-D74F-2F26-1F6A-43BEBFC79039}"/>
              </a:ext>
            </a:extLst>
          </p:cNvPr>
          <p:cNvSpPr/>
          <p:nvPr/>
        </p:nvSpPr>
        <p:spPr>
          <a:xfrm>
            <a:off x="6117607" y="10437913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525D5E-426F-93A8-7CAF-6CAD47D6281F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flipH="1">
            <a:off x="9308783" y="11105694"/>
            <a:ext cx="9614108" cy="128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6C3CF5-E92B-51BF-A301-2F791FA42B4A}"/>
              </a:ext>
            </a:extLst>
          </p:cNvPr>
          <p:cNvSpPr txBox="1"/>
          <p:nvPr/>
        </p:nvSpPr>
        <p:spPr>
          <a:xfrm>
            <a:off x="883401" y="2895602"/>
            <a:ext cx="60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1.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DA71-F64B-4DE4-7A51-91F158032E7C}"/>
              </a:ext>
            </a:extLst>
          </p:cNvPr>
          <p:cNvSpPr txBox="1"/>
          <p:nvPr/>
        </p:nvSpPr>
        <p:spPr>
          <a:xfrm>
            <a:off x="898270" y="7830924"/>
            <a:ext cx="5302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2.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30EA7A-39DB-6901-8CBA-D58512DDED8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426621" y="5206147"/>
            <a:ext cx="756791" cy="4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1ECF5E-33A5-EC02-983C-41F8B24270A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13802" y="5230241"/>
            <a:ext cx="1252878" cy="1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07973-B1D5-CA21-8C4F-3990B9399B37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13342360" y="8604160"/>
            <a:ext cx="1373885" cy="21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9C1D2ED-CC21-1460-D39F-8CDD5AF25A59}"/>
              </a:ext>
            </a:extLst>
          </p:cNvPr>
          <p:cNvSpPr/>
          <p:nvPr/>
        </p:nvSpPr>
        <p:spPr>
          <a:xfrm>
            <a:off x="17885163" y="7722012"/>
            <a:ext cx="375563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Ingest most similar chunks into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29704-44C9-D854-7C5F-15A25D437EE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342360" y="5206147"/>
            <a:ext cx="3997855" cy="24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33D806-B554-FDC2-B71A-02CC16A9CD4A}"/>
              </a:ext>
            </a:extLst>
          </p:cNvPr>
          <p:cNvCxnSpPr>
            <a:cxnSpLocks/>
            <a:stCxn id="10" idx="0"/>
            <a:endCxn id="26" idx="2"/>
          </p:cNvCxnSpPr>
          <p:nvPr/>
        </p:nvCxnSpPr>
        <p:spPr>
          <a:xfrm flipV="1">
            <a:off x="15969124" y="5999008"/>
            <a:ext cx="0" cy="170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5921F4-6EEA-3C02-6A76-EC34535896D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9762981" y="9567951"/>
            <a:ext cx="1" cy="630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BE9A2E-C1C1-A01F-C834-2F7FC2FA0DB1}"/>
              </a:ext>
            </a:extLst>
          </p:cNvPr>
          <p:cNvSpPr/>
          <p:nvPr/>
        </p:nvSpPr>
        <p:spPr>
          <a:xfrm>
            <a:off x="14389650" y="4407277"/>
            <a:ext cx="3158948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Store embeddings</a:t>
            </a:r>
          </a:p>
        </p:txBody>
      </p:sp>
      <p:pic>
        <p:nvPicPr>
          <p:cNvPr id="2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509D4AC1-1BBF-0547-5F75-98EBE5C5C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24805" r="14936"/>
          <a:stretch/>
        </p:blipFill>
        <p:spPr bwMode="auto">
          <a:xfrm>
            <a:off x="18922891" y="10211556"/>
            <a:ext cx="1680180" cy="1788275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6C32DF-AD8B-0C33-FF2B-899881DEB2E9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17222002" y="8625983"/>
            <a:ext cx="663161" cy="18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E16EBB2-DB61-58CF-9CDC-2C6BA8B066C9}"/>
              </a:ext>
            </a:extLst>
          </p:cNvPr>
          <p:cNvSpPr/>
          <p:nvPr/>
        </p:nvSpPr>
        <p:spPr>
          <a:xfrm>
            <a:off x="10183412" y="7719952"/>
            <a:ext cx="3158948" cy="176841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A5ACD6-B9A3-0060-6571-369E6928B49D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 flipV="1">
            <a:off x="9308783" y="8604160"/>
            <a:ext cx="874629" cy="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24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D8F-4946-BBBF-23AD-DD9A072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Similarity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F8701-6F37-71CE-A603-44C977B5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3" y="5524153"/>
            <a:ext cx="11312407" cy="6434668"/>
          </a:xfrm>
        </p:spPr>
        <p:txBody>
          <a:bodyPr>
            <a:normAutofit lnSpcReduction="10000"/>
          </a:bodyPr>
          <a:lstStyle/>
          <a:p>
            <a:r>
              <a:rPr lang="en-NL" sz="4800" dirty="0"/>
              <a:t>Similarity search is done by comparing vector embeddings.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Most often we use ‘cosine similarity’.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It gives meaning to search – not just string search! </a:t>
            </a:r>
          </a:p>
          <a:p>
            <a:r>
              <a:rPr lang="en-NL" sz="4800" dirty="0"/>
              <a:t>Try it at </a:t>
            </a:r>
            <a:r>
              <a:rPr lang="en-NL" sz="4800" u="sng" dirty="0"/>
              <a:t>www.perplexity.ai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C0A44A-FD6D-75A4-1274-D7C0C80FD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Vector Similarity Search: From Basics to Production">
            <a:extLst>
              <a:ext uri="{FF2B5EF4-FFF2-40B4-BE49-F238E27FC236}">
                <a16:creationId xmlns:a16="http://schemas.microsoft.com/office/drawing/2014/main" id="{75EFC23F-CC33-86CA-2CCA-BD3A968E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6087" r="21543" b="11666"/>
          <a:stretch/>
        </p:blipFill>
        <p:spPr bwMode="auto">
          <a:xfrm>
            <a:off x="12680955" y="5195763"/>
            <a:ext cx="9900818" cy="7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714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DE8C-FF5C-C90E-6D13-B751FF2C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RAG challenge + notebook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6AFAB-20A3-D98B-8F68-053062D16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4400" dirty="0"/>
              <a:t>Get your chatbot to talk with a document. </a:t>
            </a:r>
          </a:p>
          <a:p>
            <a:pPr marL="216000" lvl="1" indent="0">
              <a:buNone/>
            </a:pPr>
            <a:endParaRPr lang="en-GB" sz="4400" dirty="0"/>
          </a:p>
          <a:p>
            <a:pPr marL="216000" lvl="1" indent="0">
              <a:buNone/>
            </a:pPr>
            <a:r>
              <a:rPr lang="en-GB" sz="4400" dirty="0"/>
              <a:t>Use the notebooks to do RAG on Peter Pan book:</a:t>
            </a:r>
          </a:p>
          <a:p>
            <a:pPr marL="216000" lvl="1" indent="0">
              <a:buNone/>
            </a:pPr>
            <a:r>
              <a:rPr lang="en-GB" sz="4400" dirty="0" err="1">
                <a:solidFill>
                  <a:srgbClr val="1A466C"/>
                </a:solidFill>
                <a:highlight>
                  <a:srgbClr val="FAFAFA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RAG_basics_from_scratch_with_ollama.ipynb</a:t>
            </a:r>
            <a:endParaRPr lang="en-GB" sz="4400" dirty="0">
              <a:solidFill>
                <a:srgbClr val="1A466C"/>
              </a:solidFill>
              <a:highlight>
                <a:srgbClr val="FAFAFA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r>
              <a:rPr lang="en-GB" sz="4400" dirty="0"/>
              <a:t>Bonus if you want to learn more about some theory behind RAG:</a:t>
            </a:r>
          </a:p>
          <a:p>
            <a:pPr marL="216000" lvl="1" indent="0">
              <a:buNone/>
            </a:pP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RAG_exercises.ipynb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B21CAF-DC20-9D37-AA55-2B17419035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8777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21D-2EFC-610B-92D3-1353E89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 more RAG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E87F-76A3-37E6-717D-9CD2414F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4400" dirty="0"/>
              <a:t>Short courses with deeplearning.ai</a:t>
            </a:r>
          </a:p>
          <a:p>
            <a:r>
              <a:rPr lang="en-GB" sz="4400" dirty="0">
                <a:hlinkClick r:id="rId2"/>
              </a:rPr>
              <a:t>https://www.deeplearning.ai/short-courses/building-multimodal-search-and-rag/</a:t>
            </a:r>
            <a:r>
              <a:rPr lang="en-GB" sz="4400" dirty="0"/>
              <a:t> </a:t>
            </a:r>
          </a:p>
          <a:p>
            <a:r>
              <a:rPr lang="en-GB" sz="4400" dirty="0">
                <a:hlinkClick r:id="rId3"/>
              </a:rPr>
              <a:t>https://learn.deeplearning.ai/courses/preprocessing-unstructured-data-for-llm-applications</a:t>
            </a:r>
            <a:r>
              <a:rPr lang="en-GB" sz="4400" dirty="0"/>
              <a:t> </a:t>
            </a:r>
            <a:endParaRPr lang="en-NL" sz="4400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845B71-2F46-D8A0-B17E-E074C3585A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257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79914"/>
              </p:ext>
            </p:extLst>
          </p:nvPr>
        </p:nvGraphicFramePr>
        <p:xfrm>
          <a:off x="1667163" y="5609168"/>
          <a:ext cx="16256001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5057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5370944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0837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1854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Bonus slides</a:t>
            </a: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037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 GPT4all </a:t>
            </a:r>
          </a:p>
          <a:p>
            <a:r>
              <a:rPr lang="en-NL" sz="8000" dirty="0"/>
              <a:t> LM-studio</a:t>
            </a:r>
          </a:p>
          <a:p>
            <a:r>
              <a:rPr lang="en-NL" sz="8000" dirty="0"/>
              <a:t> LocalGPT (also does RAG natively)</a:t>
            </a:r>
          </a:p>
          <a:p>
            <a:r>
              <a:rPr lang="en-NL" sz="8000" dirty="0"/>
              <a:t> Jan.ai (my favorite)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654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4ED7-311F-3603-16B3-EDBBE3C5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Comparison of Local LLM frameworks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136554-DA46-4B43-11A0-C9D30051EB9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987CE1-6E5B-CB13-7622-D2861C57B367}"/>
              </a:ext>
            </a:extLst>
          </p:cNvPr>
          <p:cNvGraphicFramePr>
            <a:graphicFrameLocks noGrp="1"/>
          </p:cNvGraphicFramePr>
          <p:nvPr/>
        </p:nvGraphicFramePr>
        <p:xfrm>
          <a:off x="1879600" y="6197599"/>
          <a:ext cx="19405601" cy="3778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365">
                  <a:extLst>
                    <a:ext uri="{9D8B030D-6E8A-4147-A177-3AD203B41FA5}">
                      <a16:colId xmlns:a16="http://schemas.microsoft.com/office/drawing/2014/main" val="171819671"/>
                    </a:ext>
                  </a:extLst>
                </a:gridCol>
                <a:gridCol w="1340395">
                  <a:extLst>
                    <a:ext uri="{9D8B030D-6E8A-4147-A177-3AD203B41FA5}">
                      <a16:colId xmlns:a16="http://schemas.microsoft.com/office/drawing/2014/main" val="1946530584"/>
                    </a:ext>
                  </a:extLst>
                </a:gridCol>
                <a:gridCol w="2019296">
                  <a:extLst>
                    <a:ext uri="{9D8B030D-6E8A-4147-A177-3AD203B41FA5}">
                      <a16:colId xmlns:a16="http://schemas.microsoft.com/office/drawing/2014/main" val="170928686"/>
                    </a:ext>
                  </a:extLst>
                </a:gridCol>
                <a:gridCol w="2301203">
                  <a:extLst>
                    <a:ext uri="{9D8B030D-6E8A-4147-A177-3AD203B41FA5}">
                      <a16:colId xmlns:a16="http://schemas.microsoft.com/office/drawing/2014/main" val="2785910887"/>
                    </a:ext>
                  </a:extLst>
                </a:gridCol>
                <a:gridCol w="3486941">
                  <a:extLst>
                    <a:ext uri="{9D8B030D-6E8A-4147-A177-3AD203B41FA5}">
                      <a16:colId xmlns:a16="http://schemas.microsoft.com/office/drawing/2014/main" val="1888949370"/>
                    </a:ext>
                  </a:extLst>
                </a:gridCol>
                <a:gridCol w="3605066">
                  <a:extLst>
                    <a:ext uri="{9D8B030D-6E8A-4147-A177-3AD203B41FA5}">
                      <a16:colId xmlns:a16="http://schemas.microsoft.com/office/drawing/2014/main" val="4263066175"/>
                    </a:ext>
                  </a:extLst>
                </a:gridCol>
                <a:gridCol w="4929335">
                  <a:extLst>
                    <a:ext uri="{9D8B030D-6E8A-4147-A177-3AD203B41FA5}">
                      <a16:colId xmlns:a16="http://schemas.microsoft.com/office/drawing/2014/main" val="322593803"/>
                    </a:ext>
                  </a:extLst>
                </a:gridCol>
              </a:tblGrid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# Available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API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Python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Vision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Also online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70812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ollama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31365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GPT4all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0831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LM-studio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48777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LocalGPT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58880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95642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Browser, super fast inference, iPhone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Groq super fast inference:</a:t>
            </a:r>
          </a:p>
          <a:p>
            <a:pPr lvl="1"/>
            <a:r>
              <a:rPr lang="en-NL" sz="4400" dirty="0"/>
              <a:t>Groq have developed a new type of processor called LPU:</a:t>
            </a:r>
          </a:p>
          <a:p>
            <a:pPr lvl="1"/>
            <a:r>
              <a:rPr lang="en-NL" sz="4400" dirty="0"/>
              <a:t>It’s extremely fast (like 300 token/sec) and you can try it for free at </a:t>
            </a:r>
          </a:p>
          <a:p>
            <a:pPr lvl="2"/>
            <a:r>
              <a:rPr lang="en-NL" sz="4400" dirty="0">
                <a:hlinkClick r:id="rId3"/>
              </a:rPr>
              <a:t>www.groq.com</a:t>
            </a:r>
            <a:r>
              <a:rPr lang="en-NL" sz="4400" dirty="0"/>
              <a:t> (make sure you use a large model like 70B params!)</a:t>
            </a:r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LLMFarm app to run LLM’s on iPhone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LinkedIn post of the announcement: 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4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5400" dirty="0"/>
              <a:t>Who has worked with:</a:t>
            </a:r>
            <a:endParaRPr lang="en-GB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Retrieval Augmented Generation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nl-NL" dirty="0"/>
            </a:br>
            <a:r>
              <a:rPr lang="nl-NL" dirty="0" err="1"/>
              <a:t>Recap</a:t>
            </a:r>
            <a:r>
              <a:rPr lang="nl-NL" dirty="0"/>
              <a:t> first </a:t>
            </a:r>
            <a:r>
              <a:rPr lang="nl-NL" dirty="0" err="1"/>
              <a:t>meetup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 / company policy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Saves energy usage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(this meetup)</a:t>
            </a:r>
          </a:p>
          <a:p>
            <a:pPr marL="0" indent="0">
              <a:buSzPct val="100000"/>
              <a:buNone/>
            </a:pPr>
            <a:endParaRPr lang="en-NL" sz="4800" dirty="0"/>
          </a:p>
          <a:p>
            <a:pPr marL="0" indent="0">
              <a:buSzPct val="100000"/>
              <a:buNone/>
            </a:pP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7672-9AC4-1F93-0B22-6F12422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Is running AI locally good or bad thing for democracies and autocrats?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3C7E-96A5-014C-8DCC-35D119BD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3000" y="6078117"/>
            <a:ext cx="15129934" cy="5719236"/>
          </a:xfrm>
        </p:spPr>
        <p:txBody>
          <a:bodyPr>
            <a:normAutofit/>
          </a:bodyPr>
          <a:lstStyle/>
          <a:p>
            <a:r>
              <a:rPr lang="en-NL" dirty="0"/>
              <a:t>Yann LeCun: “…</a:t>
            </a:r>
            <a:r>
              <a:rPr lang="en-GB" b="0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AI assistants are fast becoming a kind of compressed repository of all human knowledge. Once such assistants are available for download and can be run locally, the Great Firewall of China is toast…” </a:t>
            </a: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Source: 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  <a:hlinkClick r:id="rId2"/>
              </a:rPr>
              <a:t>https://twitter.com/ylecun/status/1789655443377168766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</a:t>
            </a:r>
          </a:p>
          <a:p>
            <a:endParaRPr lang="en-GB" dirty="0">
              <a:solidFill>
                <a:srgbClr val="0F1419"/>
              </a:solidFill>
              <a:highlight>
                <a:srgbClr val="FFFFFF"/>
              </a:highlight>
              <a:latin typeface="TwitterChirp"/>
            </a:endParaRP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Yuval Noah Harari: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Times"/>
              </a:rPr>
              <a:t> </a:t>
            </a:r>
            <a:r>
              <a:rPr lang="en-GB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“It's a bad time to be a dictator. The rise of #AI poses threats and opportunities for various people, but one thing's for sure: it can't be intimidated or terrorized.”</a:t>
            </a:r>
          </a:p>
          <a:p>
            <a:r>
              <a:rPr lang="en-GB" dirty="0"/>
              <a:t>Source: https://</a:t>
            </a:r>
            <a:r>
              <a:rPr lang="en-GB" dirty="0" err="1"/>
              <a:t>twitter.com</a:t>
            </a:r>
            <a:r>
              <a:rPr lang="en-GB" dirty="0"/>
              <a:t>/</a:t>
            </a:r>
            <a:r>
              <a:rPr lang="en-GB" dirty="0" err="1"/>
              <a:t>harari_yuval</a:t>
            </a:r>
            <a:r>
              <a:rPr lang="en-GB" dirty="0"/>
              <a:t>/status/1782420041935225020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709A10-6E9C-851C-48FC-5D92CD98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Afbeelding">
            <a:extLst>
              <a:ext uri="{FF2B5EF4-FFF2-40B4-BE49-F238E27FC236}">
                <a16:creationId xmlns:a16="http://schemas.microsoft.com/office/drawing/2014/main" id="{C7065BCB-9A0F-E10E-E1BC-2D42D645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5320350"/>
            <a:ext cx="2786483" cy="27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">
            <a:extLst>
              <a:ext uri="{FF2B5EF4-FFF2-40B4-BE49-F238E27FC236}">
                <a16:creationId xmlns:a16="http://schemas.microsoft.com/office/drawing/2014/main" id="{67A45151-F7AB-8A53-5F84-00D6443E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704487"/>
            <a:ext cx="3182517" cy="31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259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2245783" cy="1651201"/>
          </a:xfrm>
        </p:spPr>
        <p:txBody>
          <a:bodyPr/>
          <a:lstStyle/>
          <a:p>
            <a:r>
              <a:rPr lang="en-NL" dirty="0"/>
              <a:t>Models for Language,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503" y="6272618"/>
            <a:ext cx="5529697" cy="39483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DA69D-3415-5A9C-E076-D9007FCD8970}"/>
              </a:ext>
            </a:extLst>
          </p:cNvPr>
          <p:cNvSpPr txBox="1"/>
          <p:nvPr/>
        </p:nvSpPr>
        <p:spPr>
          <a:xfrm>
            <a:off x="863598" y="5071329"/>
            <a:ext cx="64008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63ABB-E05C-B38B-745B-2B8ED0710C2F}"/>
              </a:ext>
            </a:extLst>
          </p:cNvPr>
          <p:cNvSpPr txBox="1"/>
          <p:nvPr/>
        </p:nvSpPr>
        <p:spPr>
          <a:xfrm>
            <a:off x="8021598" y="5143464"/>
            <a:ext cx="640080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Ask questions about images</a:t>
            </a: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DD5DAED9-893E-8B73-C1E0-2C8E562D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223254"/>
            <a:ext cx="4460797" cy="29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FAFC1-03F5-4862-44E2-E46A1B885CA2}"/>
              </a:ext>
            </a:extLst>
          </p:cNvPr>
          <p:cNvSpPr txBox="1"/>
          <p:nvPr/>
        </p:nvSpPr>
        <p:spPr>
          <a:xfrm>
            <a:off x="15392400" y="4973539"/>
            <a:ext cx="6400800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Create and improve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6807F-184A-0CE1-281F-32A22C9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21" r="38642"/>
          <a:stretch/>
        </p:blipFill>
        <p:spPr>
          <a:xfrm>
            <a:off x="1823056" y="7098731"/>
            <a:ext cx="5441342" cy="7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63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10642</TotalTime>
  <Words>2283</Words>
  <Application>Microsoft Macintosh PowerPoint</Application>
  <PresentationFormat>Custom</PresentationFormat>
  <Paragraphs>412</Paragraphs>
  <Slides>48</Slides>
  <Notes>6</Notes>
  <HiddenSlides>9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__fkGroteskNeue_a82850</vt:lpstr>
      <vt:lpstr>Arial</vt:lpstr>
      <vt:lpstr>Courier New</vt:lpstr>
      <vt:lpstr>Google Sans</vt:lpstr>
      <vt:lpstr>Helvetica</vt:lpstr>
      <vt:lpstr>Helvetica Light</vt:lpstr>
      <vt:lpstr>Helvetica Neue</vt:lpstr>
      <vt:lpstr>Helvetica Neue Light</vt:lpstr>
      <vt:lpstr>Helvetica Neue Thin</vt:lpstr>
      <vt:lpstr>Roboto</vt:lpstr>
      <vt:lpstr>Source Sans Pro</vt:lpstr>
      <vt:lpstr>Times</vt:lpstr>
      <vt:lpstr>TwitterChirp</vt:lpstr>
      <vt:lpstr>Wingdings</vt:lpstr>
      <vt:lpstr>White</vt:lpstr>
      <vt:lpstr> ollama  meetup 2  Michiel Bontenbal  Sensemakers Amsterdam  15 29 May 2024</vt:lpstr>
      <vt:lpstr>Ollama meetup 2  15 May  </vt:lpstr>
      <vt:lpstr>ollama meetups 3rd wednesday</vt:lpstr>
      <vt:lpstr>To do list - Create a chatbot </vt:lpstr>
      <vt:lpstr>Some questions… raise your hand!</vt:lpstr>
      <vt:lpstr> Recap first meetup</vt:lpstr>
      <vt:lpstr>Why ollama?  Why running LLM’s on your laptop? </vt:lpstr>
      <vt:lpstr>Is running AI locally good or bad thing for democracies and autocrats?</vt:lpstr>
      <vt:lpstr>Models for Language, Vision and Coding</vt:lpstr>
      <vt:lpstr>Models come in different sizes –  use the right size for your laptop</vt:lpstr>
      <vt:lpstr>          run ollama</vt:lpstr>
      <vt:lpstr>Customize your model with Modelfile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 Run models from Huggingface   </vt:lpstr>
      <vt:lpstr>🤗 Huggingface Hub</vt:lpstr>
      <vt:lpstr>Let’s try this with some Dutch models. </vt:lpstr>
      <vt:lpstr>Make models smaller with ‘quantization’</vt:lpstr>
      <vt:lpstr>Exercise: install model from HF</vt:lpstr>
      <vt:lpstr>A deeper look at Vision Language Models  - Intro - CLIP - Vision Language Models </vt:lpstr>
      <vt:lpstr>What you can do with Vision models</vt:lpstr>
      <vt:lpstr>The ChatGPT revolution is coming  for vision!</vt:lpstr>
      <vt:lpstr>Vision Language Models</vt:lpstr>
      <vt:lpstr>How can we find the relationship?</vt:lpstr>
      <vt:lpstr>How can computers find this relationship?</vt:lpstr>
      <vt:lpstr>We use an ‘embedding model’ and compare the vectors. Vectors capture the meaning.</vt:lpstr>
      <vt:lpstr>The ‘embeddings model’ we use is OpenAI CLIP Contrastive Language-Image Pre-training</vt:lpstr>
      <vt:lpstr>We will use OpenAI’s CLIP with text-image pairs Contrastive Language-Image Pre-training</vt:lpstr>
      <vt:lpstr>PowerPoint Presentation</vt:lpstr>
      <vt:lpstr>GenAI model vs embedding model</vt:lpstr>
      <vt:lpstr>CLIP architectuur</vt:lpstr>
      <vt:lpstr>LLaVA: Vision Language Model</vt:lpstr>
      <vt:lpstr>Exercises</vt:lpstr>
      <vt:lpstr>Chat with your document  Retrieval Augmented Generation  - </vt:lpstr>
      <vt:lpstr>Retrieval Augmented Generation</vt:lpstr>
      <vt:lpstr>PowerPoint Presentation</vt:lpstr>
      <vt:lpstr>Similarity search</vt:lpstr>
      <vt:lpstr>RAG challenge + notebook </vt:lpstr>
      <vt:lpstr>Learn more RAG</vt:lpstr>
      <vt:lpstr>To do list - Create a chatbot </vt:lpstr>
      <vt:lpstr>Bonus slides - </vt:lpstr>
      <vt:lpstr>Ollama alternatives</vt:lpstr>
      <vt:lpstr>Comparison of Local LLM frameworks</vt:lpstr>
      <vt:lpstr>Future of running LLM’s:  Browser, super fast inference, iPhone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11</cp:revision>
  <cp:lastPrinted>2024-04-02T17:39:07Z</cp:lastPrinted>
  <dcterms:modified xsi:type="dcterms:W3CDTF">2024-05-29T11:46:56Z</dcterms:modified>
</cp:coreProperties>
</file>